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4"/>
  </p:handoutMasterIdLst>
  <p:sldIdLst>
    <p:sldId id="256" r:id="rId2"/>
    <p:sldId id="257" r:id="rId3"/>
    <p:sldId id="261" r:id="rId4"/>
    <p:sldId id="266" r:id="rId5"/>
    <p:sldId id="264" r:id="rId6"/>
    <p:sldId id="262" r:id="rId7"/>
    <p:sldId id="265" r:id="rId8"/>
    <p:sldId id="271" r:id="rId9"/>
    <p:sldId id="268" r:id="rId10"/>
    <p:sldId id="272" r:id="rId11"/>
    <p:sldId id="267" r:id="rId12"/>
    <p:sldId id="270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504" y="-30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0" d="100"/>
          <a:sy n="80" d="100"/>
        </p:scale>
        <p:origin x="-1974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30C46D-1E5F-4724-803A-C616F74FA30F}" type="datetimeFigureOut">
              <a:rPr lang="ru-RU" smtClean="0"/>
              <a:t>10.04.2017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712065-FE4B-4BD8-9022-B1A582A304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1760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chemeClr val="tx2">
                    <a:lumMod val="75000"/>
                  </a:schemeClr>
                </a:solidFill>
                <a:latin typeface="a_AlbionicExp" pitchFamily="34" charset="-52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1">
                    <a:lumMod val="75000"/>
                  </a:schemeClr>
                </a:solidFill>
                <a:latin typeface="Time Roman" pitchFamily="2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5A4AC-641A-4BCE-B5C7-7DD48F1CB428}" type="datetimeFigureOut">
              <a:rPr lang="ru-RU" smtClean="0"/>
              <a:t>10.04.2017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6B312-ABA3-478E-A1DD-C8DC990DC2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82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5A4AC-641A-4BCE-B5C7-7DD48F1CB428}" type="datetimeFigureOut">
              <a:rPr lang="ru-RU" smtClean="0"/>
              <a:t>10.04.2017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6B312-ABA3-478E-A1DD-C8DC990DC2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40163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5A4AC-641A-4BCE-B5C7-7DD48F1CB428}" type="datetimeFigureOut">
              <a:rPr lang="ru-RU" smtClean="0"/>
              <a:t>10.04.2017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6B312-ABA3-478E-A1DD-C8DC990DC2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41893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ru-RU" sz="4400" kern="1200" dirty="0">
                <a:solidFill>
                  <a:schemeClr val="tx2">
                    <a:lumMod val="75000"/>
                  </a:schemeClr>
                </a:solidFill>
                <a:latin typeface="a_AlbionicExp" pitchFamily="34" charset="-52"/>
                <a:ea typeface="+mj-ea"/>
                <a:cs typeface="+mj-cs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 marL="457200" indent="-457200" algn="l" defTabSz="914400" rtl="0" eaLnBrk="1" latinLnBrk="0" hangingPunct="1">
              <a:spcBef>
                <a:spcPct val="20000"/>
              </a:spcBef>
              <a:buFont typeface="Wingdings" pitchFamily="2" charset="2"/>
              <a:buChar char="ü"/>
              <a:defRPr lang="ru-RU" sz="3200" kern="1200" dirty="0" smtClean="0">
                <a:solidFill>
                  <a:schemeClr val="accent1">
                    <a:lumMod val="75000"/>
                  </a:schemeClr>
                </a:solidFill>
                <a:latin typeface="Time Roman" pitchFamily="2" charset="0"/>
                <a:ea typeface="+mn-ea"/>
                <a:cs typeface="+mn-cs"/>
              </a:defRPr>
            </a:lvl1pPr>
            <a:lvl2pPr marL="457200" indent="-457200" algn="l" defTabSz="914400" rtl="0" eaLnBrk="1" latinLnBrk="0" hangingPunct="1">
              <a:spcBef>
                <a:spcPct val="20000"/>
              </a:spcBef>
              <a:buFont typeface="Wingdings" pitchFamily="2" charset="2"/>
              <a:buChar char="ü"/>
              <a:defRPr lang="ru-RU" sz="3200" kern="1200" dirty="0" smtClean="0">
                <a:solidFill>
                  <a:schemeClr val="accent1">
                    <a:lumMod val="75000"/>
                  </a:schemeClr>
                </a:solidFill>
                <a:latin typeface="Time Roman" pitchFamily="2" charset="0"/>
                <a:ea typeface="+mn-ea"/>
                <a:cs typeface="+mn-cs"/>
              </a:defRPr>
            </a:lvl2pPr>
            <a:lvl3pPr marL="457200" indent="-457200" algn="l" defTabSz="914400" rtl="0" eaLnBrk="1" latinLnBrk="0" hangingPunct="1">
              <a:spcBef>
                <a:spcPct val="20000"/>
              </a:spcBef>
              <a:buFont typeface="Wingdings" pitchFamily="2" charset="2"/>
              <a:buChar char="ü"/>
              <a:defRPr lang="ru-RU" sz="3200" kern="1200" dirty="0" smtClean="0">
                <a:solidFill>
                  <a:schemeClr val="accent1">
                    <a:lumMod val="75000"/>
                  </a:schemeClr>
                </a:solidFill>
                <a:latin typeface="Time Roman" pitchFamily="2" charset="0"/>
                <a:ea typeface="+mn-ea"/>
                <a:cs typeface="+mn-cs"/>
              </a:defRPr>
            </a:lvl3pPr>
            <a:lvl4pPr marL="457200" indent="-457200" algn="l" defTabSz="914400" rtl="0" eaLnBrk="1" latinLnBrk="0" hangingPunct="1">
              <a:spcBef>
                <a:spcPct val="20000"/>
              </a:spcBef>
              <a:buFont typeface="Wingdings" pitchFamily="2" charset="2"/>
              <a:buChar char="ü"/>
              <a:defRPr lang="ru-RU" sz="3200" kern="1200" dirty="0" smtClean="0">
                <a:solidFill>
                  <a:schemeClr val="accent1">
                    <a:lumMod val="75000"/>
                  </a:schemeClr>
                </a:solidFill>
                <a:latin typeface="Time Roman" pitchFamily="2" charset="0"/>
                <a:ea typeface="+mn-ea"/>
                <a:cs typeface="+mn-cs"/>
              </a:defRPr>
            </a:lvl4pPr>
            <a:lvl5pPr marL="457200" indent="-457200" algn="l" defTabSz="914400" rtl="0" eaLnBrk="1" latinLnBrk="0" hangingPunct="1">
              <a:spcBef>
                <a:spcPct val="20000"/>
              </a:spcBef>
              <a:buFont typeface="Wingdings" pitchFamily="2" charset="2"/>
              <a:buChar char="ü"/>
              <a:defRPr lang="ru-RU" sz="3200" kern="1200" dirty="0">
                <a:solidFill>
                  <a:schemeClr val="accent1">
                    <a:lumMod val="75000"/>
                  </a:schemeClr>
                </a:solidFill>
                <a:latin typeface="Time Roman" pitchFamily="2" charset="0"/>
                <a:ea typeface="+mn-ea"/>
                <a:cs typeface="+mn-cs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5A4AC-641A-4BCE-B5C7-7DD48F1CB428}" type="datetimeFigureOut">
              <a:rPr lang="ru-RU" smtClean="0"/>
              <a:t>10.04.2017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6B312-ABA3-478E-A1DD-C8DC990DC2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39301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5A4AC-641A-4BCE-B5C7-7DD48F1CB428}" type="datetimeFigureOut">
              <a:rPr lang="ru-RU" smtClean="0"/>
              <a:t>10.04.2017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6B312-ABA3-478E-A1DD-C8DC990DC2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58539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5A4AC-641A-4BCE-B5C7-7DD48F1CB428}" type="datetimeFigureOut">
              <a:rPr lang="ru-RU" smtClean="0"/>
              <a:t>10.04.2017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6B312-ABA3-478E-A1DD-C8DC990DC2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59942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5A4AC-641A-4BCE-B5C7-7DD48F1CB428}" type="datetimeFigureOut">
              <a:rPr lang="ru-RU" smtClean="0"/>
              <a:t>10.04.2017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6B312-ABA3-478E-A1DD-C8DC990DC2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13836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5A4AC-641A-4BCE-B5C7-7DD48F1CB428}" type="datetimeFigureOut">
              <a:rPr lang="ru-RU" smtClean="0"/>
              <a:t>10.04.2017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6B312-ABA3-478E-A1DD-C8DC990DC2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8721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5A4AC-641A-4BCE-B5C7-7DD48F1CB428}" type="datetimeFigureOut">
              <a:rPr lang="ru-RU" smtClean="0"/>
              <a:t>10.04.2017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6B312-ABA3-478E-A1DD-C8DC990DC2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37312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5A4AC-641A-4BCE-B5C7-7DD48F1CB428}" type="datetimeFigureOut">
              <a:rPr lang="ru-RU" smtClean="0"/>
              <a:t>10.04.2017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6B312-ABA3-478E-A1DD-C8DC990DC2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17537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5A4AC-641A-4BCE-B5C7-7DD48F1CB428}" type="datetimeFigureOut">
              <a:rPr lang="ru-RU" smtClean="0"/>
              <a:t>10.04.2017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76B312-ABA3-478E-A1DD-C8DC990DC2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6602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http://www.powerpointstemplate.com/wp-content/uploads/2016/06/blue-abstract-Presentation-Backgrounds-powerpoint.jpg"/>
          <p:cNvPicPr>
            <a:picLocks noChangeAspect="1" noChangeArrowheads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86" r="386" b="4284"/>
          <a:stretch/>
        </p:blipFill>
        <p:spPr bwMode="auto">
          <a:xfrm>
            <a:off x="0" y="20608"/>
            <a:ext cx="9144000" cy="6831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D5A4AC-641A-4BCE-B5C7-7DD48F1CB428}" type="datetimeFigureOut">
              <a:rPr lang="ru-RU" smtClean="0"/>
              <a:t>10.04.2017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76B312-ABA3-478E-A1DD-C8DC990DC2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81489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247007"/>
            <a:ext cx="4102224" cy="1470025"/>
          </a:xfrm>
        </p:spPr>
        <p:txBody>
          <a:bodyPr>
            <a:normAutofit fontScale="90000"/>
          </a:bodyPr>
          <a:lstStyle/>
          <a:p>
            <a:pPr algn="r"/>
            <a:r>
              <a:rPr lang="ru-RU" dirty="0" smtClean="0"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«Кто </a:t>
            </a:r>
            <a:r>
              <a:rPr lang="ru-RU" dirty="0"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владеет </a:t>
            </a:r>
            <a:r>
              <a:rPr lang="ru-RU" dirty="0" smtClean="0"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информацией</a:t>
            </a:r>
            <a:r>
              <a:rPr lang="ru-RU" dirty="0"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, тот владеет </a:t>
            </a:r>
            <a:r>
              <a:rPr lang="ru-RU" dirty="0" smtClean="0"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>миром».</a:t>
            </a:r>
            <a:r>
              <a:rPr lang="ru-RU" dirty="0"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/>
            </a:r>
            <a:br>
              <a:rPr lang="ru-RU" dirty="0"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</a:br>
            <a:r>
              <a:rPr lang="ru-RU" dirty="0"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  <a:t/>
            </a:r>
            <a:br>
              <a:rPr lang="ru-RU" dirty="0">
                <a:effectLst>
                  <a:glow rad="101600">
                    <a:srgbClr val="FFFF00">
                      <a:alpha val="60000"/>
                    </a:srgbClr>
                  </a:glow>
                </a:effectLst>
              </a:rPr>
            </a:br>
            <a:endParaRPr lang="ru-RU" dirty="0">
              <a:effectLst>
                <a:glow rad="101600">
                  <a:srgbClr val="FFFF00">
                    <a:alpha val="60000"/>
                  </a:srgbClr>
                </a:glo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508104" y="4653136"/>
            <a:ext cx="3200400" cy="1752600"/>
          </a:xfrm>
        </p:spPr>
        <p:txBody>
          <a:bodyPr>
            <a:normAutofit/>
          </a:bodyPr>
          <a:lstStyle/>
          <a:p>
            <a:pPr algn="r"/>
            <a:r>
              <a:rPr lang="ru-RU" b="1" dirty="0"/>
              <a:t>Натан Ротшильд</a:t>
            </a:r>
          </a:p>
        </p:txBody>
      </p:sp>
      <p:pic>
        <p:nvPicPr>
          <p:cNvPr id="1026" name="Picture 2" descr="Кто владеет информацией, тот владеет миром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12" r="18919"/>
          <a:stretch/>
        </p:blipFill>
        <p:spPr bwMode="auto">
          <a:xfrm flipH="1">
            <a:off x="5004048" y="908720"/>
            <a:ext cx="3942946" cy="3456384"/>
          </a:xfrm>
          <a:prstGeom prst="rect">
            <a:avLst/>
          </a:prstGeom>
          <a:ln>
            <a:noFill/>
          </a:ln>
          <a:effectLst>
            <a:glow rad="12700">
              <a:srgbClr val="FFFF00">
                <a:alpha val="33000"/>
              </a:srgbClr>
            </a:glow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444208" y="5229200"/>
            <a:ext cx="172835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spcBef>
                <a:spcPct val="20000"/>
              </a:spcBef>
            </a:pPr>
            <a:r>
              <a:rPr lang="ru-RU" sz="1400" dirty="0"/>
              <a:t>(</a:t>
            </a:r>
            <a:r>
              <a:rPr lang="ru-RU" sz="2400" dirty="0"/>
              <a:t>1777—1836)</a:t>
            </a:r>
          </a:p>
        </p:txBody>
      </p:sp>
    </p:spTree>
    <p:extLst>
      <p:ext uri="{BB962C8B-B14F-4D97-AF65-F5344CB8AC3E}">
        <p14:creationId xmlns:p14="http://schemas.microsoft.com/office/powerpoint/2010/main" val="2888124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Virus</a:t>
            </a:r>
            <a:r>
              <a:rPr lang="ru-RU" dirty="0"/>
              <a:t> </a:t>
            </a:r>
            <a:r>
              <a:rPr lang="ru-RU" dirty="0" smtClean="0"/>
              <a:t>.BAT – </a:t>
            </a:r>
            <a:br>
              <a:rPr lang="ru-RU" dirty="0" smtClean="0"/>
            </a:br>
            <a:r>
              <a:rPr lang="ru-RU" dirty="0" smtClean="0"/>
              <a:t>пакетный вирус</a:t>
            </a:r>
            <a:endParaRPr lang="ru-RU" dirty="0"/>
          </a:p>
        </p:txBody>
      </p:sp>
      <p:pic>
        <p:nvPicPr>
          <p:cNvPr id="2050" name="Picture 2" descr="https://im1-tub-ru.yandex.net/i?id=6c5db5874d90938b88994d02b5b4ae9f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2002" y="1916832"/>
            <a:ext cx="3600400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funlib.ru/cimg/2014/102111/5338879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7559" y="1759146"/>
            <a:ext cx="3720505" cy="3758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7821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41" t="25153" r="47514" b="24255"/>
          <a:stretch/>
        </p:blipFill>
        <p:spPr bwMode="auto">
          <a:xfrm>
            <a:off x="277661" y="241112"/>
            <a:ext cx="4684559" cy="61668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99992" y="253624"/>
            <a:ext cx="447484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Текстовые форматы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52120" y="1600200"/>
            <a:ext cx="3034680" cy="452596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.txt</a:t>
            </a:r>
          </a:p>
          <a:p>
            <a:r>
              <a:rPr lang="en-US" dirty="0" smtClean="0"/>
              <a:t>.doc (.</a:t>
            </a:r>
            <a:r>
              <a:rPr lang="en-US" dirty="0" err="1" smtClean="0"/>
              <a:t>docx</a:t>
            </a:r>
            <a:r>
              <a:rPr lang="en-US" dirty="0" smtClean="0"/>
              <a:t>)</a:t>
            </a:r>
          </a:p>
          <a:p>
            <a:r>
              <a:rPr lang="en-US" dirty="0" smtClean="0"/>
              <a:t>.rtf</a:t>
            </a:r>
          </a:p>
          <a:p>
            <a:r>
              <a:rPr lang="en-US" dirty="0" smtClean="0"/>
              <a:t>.</a:t>
            </a:r>
            <a:r>
              <a:rPr lang="en-US" dirty="0" err="1" smtClean="0"/>
              <a:t>pdf</a:t>
            </a:r>
            <a:endParaRPr lang="en-US" dirty="0" smtClean="0"/>
          </a:p>
          <a:p>
            <a:r>
              <a:rPr lang="en-US" dirty="0"/>
              <a:t>.</a:t>
            </a:r>
            <a:r>
              <a:rPr lang="en-US" dirty="0" err="1" smtClean="0"/>
              <a:t>odt</a:t>
            </a:r>
            <a:endParaRPr lang="ru-RU" dirty="0" smtClean="0"/>
          </a:p>
          <a:p>
            <a:r>
              <a:rPr lang="en-US" dirty="0"/>
              <a:t>.</a:t>
            </a:r>
            <a:r>
              <a:rPr lang="en-US" dirty="0" smtClean="0"/>
              <a:t>pub</a:t>
            </a:r>
            <a:endParaRPr lang="ru-RU" dirty="0" smtClean="0"/>
          </a:p>
          <a:p>
            <a:r>
              <a:rPr lang="en-US" dirty="0" smtClean="0"/>
              <a:t>.fb2</a:t>
            </a:r>
            <a:endParaRPr lang="ru-RU" dirty="0" smtClean="0"/>
          </a:p>
          <a:p>
            <a:r>
              <a:rPr lang="ru-RU" dirty="0" smtClean="0"/>
              <a:t>И др.</a:t>
            </a:r>
            <a:endParaRPr lang="en-US" dirty="0"/>
          </a:p>
        </p:txBody>
      </p:sp>
      <p:sp>
        <p:nvSpPr>
          <p:cNvPr id="4" name="Овал 3"/>
          <p:cNvSpPr/>
          <p:nvPr/>
        </p:nvSpPr>
        <p:spPr>
          <a:xfrm>
            <a:off x="1503817" y="1628800"/>
            <a:ext cx="2232248" cy="43204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3031672" y="2100118"/>
            <a:ext cx="2332416" cy="536794"/>
          </a:xfrm>
          <a:prstGeom prst="ellipse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ct val="20000"/>
              </a:spcBef>
            </a:pP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Time Roman" pitchFamily="2" charset="0"/>
              </a:rPr>
              <a:t>документ</a:t>
            </a:r>
          </a:p>
        </p:txBody>
      </p:sp>
      <p:cxnSp>
        <p:nvCxnSpPr>
          <p:cNvPr id="7" name="Прямая со стрелкой 6"/>
          <p:cNvCxnSpPr>
            <a:stCxn id="6" idx="0"/>
            <a:endCxn id="4" idx="6"/>
          </p:cNvCxnSpPr>
          <p:nvPr/>
        </p:nvCxnSpPr>
        <p:spPr>
          <a:xfrm flipH="1" flipV="1">
            <a:off x="3736065" y="1844824"/>
            <a:ext cx="461815" cy="25529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8578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132856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a_AlbionicExp" pitchFamily="34" charset="-52"/>
              </a:rPr>
              <a:t>Спасибо за внимание.</a:t>
            </a:r>
          </a:p>
        </p:txBody>
      </p:sp>
    </p:spTree>
    <p:extLst>
      <p:ext uri="{BB962C8B-B14F-4D97-AF65-F5344CB8AC3E}">
        <p14:creationId xmlns:p14="http://schemas.microsoft.com/office/powerpoint/2010/main" val="3605177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b="1" dirty="0"/>
              <a:t>Взлом Пентагона</a:t>
            </a:r>
            <a:endParaRPr lang="ru-RU" dirty="0"/>
          </a:p>
        </p:txBody>
      </p:sp>
      <p:pic>
        <p:nvPicPr>
          <p:cNvPr id="3074" name="Picture 2" descr=" Взломать все: 10 знаменитых хакерских атак 0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43" r="9695"/>
          <a:stretch/>
        </p:blipFill>
        <p:spPr bwMode="auto">
          <a:xfrm>
            <a:off x="323528" y="1340768"/>
            <a:ext cx="4248472" cy="3025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www.kv.by/sites/default/files/user7743/mitnik_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020"/>
          <a:stretch/>
        </p:blipFill>
        <p:spPr bwMode="auto">
          <a:xfrm>
            <a:off x="4788024" y="1340768"/>
            <a:ext cx="4137600" cy="3924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055129" y="5445224"/>
            <a:ext cx="3672408" cy="1175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ct val="20000"/>
              </a:spcBef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effectLst/>
                <a:latin typeface="Time Roman" pitchFamily="2" charset="0"/>
              </a:rPr>
              <a:t>Кевин </a:t>
            </a:r>
            <a:r>
              <a:rPr lang="ru-RU" sz="3200" b="1" dirty="0" err="1" smtClean="0">
                <a:solidFill>
                  <a:schemeClr val="accent1">
                    <a:lumMod val="75000"/>
                  </a:schemeClr>
                </a:solidFill>
                <a:effectLst/>
                <a:latin typeface="Time Roman" pitchFamily="2" charset="0"/>
              </a:rPr>
              <a:t>Митник</a:t>
            </a: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 Roman" pitchFamily="2" charset="0"/>
              </a:rPr>
              <a:t>, </a:t>
            </a:r>
          </a:p>
          <a:p>
            <a:pPr algn="r">
              <a:spcBef>
                <a:spcPct val="20000"/>
              </a:spcBef>
            </a:pPr>
            <a:r>
              <a:rPr lang="ru-RU" sz="3200" dirty="0"/>
              <a:t>$80 млн </a:t>
            </a:r>
            <a:endParaRPr lang="ru-RU" sz="3200" b="1" dirty="0">
              <a:solidFill>
                <a:schemeClr val="accent1">
                  <a:lumMod val="75000"/>
                </a:schemeClr>
              </a:solidFill>
              <a:effectLst/>
              <a:latin typeface="Time Roma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6415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202692" y="5056282"/>
            <a:ext cx="66247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ct val="20000"/>
              </a:spcBef>
            </a:pPr>
            <a:r>
              <a:rPr lang="ru-RU" sz="3200" b="1" dirty="0">
                <a:solidFill>
                  <a:schemeClr val="accent1">
                    <a:lumMod val="75000"/>
                  </a:schemeClr>
                </a:solidFill>
                <a:latin typeface="Time Roman" pitchFamily="2" charset="0"/>
              </a:rPr>
              <a:t>Василий Горшков и Алексей Иванов </a:t>
            </a:r>
            <a:r>
              <a:rPr lang="ru-RU" sz="3200" dirty="0" smtClean="0"/>
              <a:t> </a:t>
            </a:r>
            <a:r>
              <a:rPr lang="ru-RU" sz="3200" dirty="0"/>
              <a:t>$25 млн</a:t>
            </a:r>
            <a:endParaRPr lang="ru-RU" sz="3200" b="1" dirty="0">
              <a:solidFill>
                <a:schemeClr val="accent1">
                  <a:lumMod val="75000"/>
                </a:schemeClr>
              </a:solidFill>
              <a:effectLst/>
              <a:latin typeface="Time Roman" pitchFamily="2" charset="0"/>
            </a:endParaRPr>
          </a:p>
        </p:txBody>
      </p:sp>
      <p:pic>
        <p:nvPicPr>
          <p:cNvPr id="4098" name="Picture 2" descr="http://cdn2.russian7.ru/wp-content/uploads/2013/01/5278375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830" y="836712"/>
            <a:ext cx="6989010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076056" y="4995688"/>
            <a:ext cx="3672408" cy="1175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ct val="20000"/>
              </a:spcBef>
            </a:pP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 Roman" pitchFamily="2" charset="0"/>
              </a:rPr>
              <a:t>Владимир Левин</a:t>
            </a:r>
          </a:p>
          <a:p>
            <a:pPr algn="r">
              <a:spcBef>
                <a:spcPct val="20000"/>
              </a:spcBef>
            </a:pPr>
            <a:r>
              <a:rPr lang="ru-RU" sz="3200" dirty="0"/>
              <a:t>$10,7 млн </a:t>
            </a:r>
            <a:endParaRPr lang="ru-RU" sz="3200" b="1" dirty="0">
              <a:solidFill>
                <a:schemeClr val="accent1">
                  <a:lumMod val="75000"/>
                </a:schemeClr>
              </a:solidFill>
              <a:effectLst/>
              <a:latin typeface="Time Roman" pitchFamily="2" charset="0"/>
            </a:endParaRPr>
          </a:p>
        </p:txBody>
      </p:sp>
      <p:pic>
        <p:nvPicPr>
          <p:cNvPr id="4100" name="Picture 4" descr="http://cdn2.russian7.ru/wp-content/uploads/2013/01/Computer-Password-Security-Hack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1488" y="582738"/>
            <a:ext cx="7301726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3684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r"/>
            <a:r>
              <a:rPr lang="ru-RU" dirty="0"/>
              <a:t>Информационная безопасность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http://cdn2.russian7.ru/wp-content/uploads/2013/01/article-2234152-16116B6A000005DC-445_634x41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70"/>
          <a:stretch/>
        </p:blipFill>
        <p:spPr bwMode="auto">
          <a:xfrm>
            <a:off x="4644008" y="3933056"/>
            <a:ext cx="3787954" cy="23683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4121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cropas.by/wp-content/uploads/2015/07/fishin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276872"/>
            <a:ext cx="6737699" cy="42178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557808"/>
            <a:ext cx="7560840" cy="1143000"/>
          </a:xfrm>
        </p:spPr>
        <p:txBody>
          <a:bodyPr>
            <a:noAutofit/>
          </a:bodyPr>
          <a:lstStyle/>
          <a:p>
            <a:pPr algn="r"/>
            <a:r>
              <a:rPr lang="ru-RU" sz="2400" dirty="0" err="1">
                <a:solidFill>
                  <a:schemeClr val="accent1">
                    <a:lumMod val="50000"/>
                  </a:schemeClr>
                </a:solidFill>
                <a:latin typeface="Time Roman" pitchFamily="2" charset="0"/>
                <a:ea typeface="+mn-ea"/>
                <a:cs typeface="+mn-cs"/>
              </a:rPr>
              <a:t>Фи́шинг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 Roman" pitchFamily="2" charset="0"/>
                <a:ea typeface="+mn-ea"/>
                <a:cs typeface="+mn-cs"/>
              </a:rPr>
              <a:t> (англ. </a:t>
            </a:r>
            <a:r>
              <a:rPr lang="ru-RU" sz="2400" dirty="0" err="1">
                <a:solidFill>
                  <a:schemeClr val="accent1">
                    <a:lumMod val="50000"/>
                  </a:schemeClr>
                </a:solidFill>
                <a:latin typeface="Time Roman" pitchFamily="2" charset="0"/>
                <a:ea typeface="+mn-ea"/>
                <a:cs typeface="+mn-cs"/>
              </a:rPr>
              <a:t>phishing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 Roman" pitchFamily="2" charset="0"/>
                <a:ea typeface="+mn-ea"/>
                <a:cs typeface="+mn-cs"/>
              </a:rPr>
              <a:t>, от </a:t>
            </a:r>
            <a:r>
              <a:rPr lang="ru-RU" sz="2400" dirty="0" err="1">
                <a:solidFill>
                  <a:schemeClr val="accent1">
                    <a:lumMod val="50000"/>
                  </a:schemeClr>
                </a:solidFill>
                <a:latin typeface="Time Roman" pitchFamily="2" charset="0"/>
                <a:ea typeface="+mn-ea"/>
                <a:cs typeface="+mn-cs"/>
              </a:rPr>
              <a:t>fishing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 Roman" pitchFamily="2" charset="0"/>
                <a:ea typeface="+mn-ea"/>
                <a:cs typeface="+mn-cs"/>
              </a:rPr>
              <a:t> — рыбная ловля, выуживание) — вид 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 Roman" pitchFamily="2" charset="0"/>
                <a:ea typeface="+mn-ea"/>
                <a:cs typeface="+mn-cs"/>
              </a:rPr>
              <a:t>интернет-мошенничества.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Time Roman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44035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622" b="19895"/>
          <a:stretch/>
        </p:blipFill>
        <p:spPr bwMode="auto">
          <a:xfrm>
            <a:off x="107503" y="1052736"/>
            <a:ext cx="9036497" cy="5652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246"/>
          <a:stretch/>
        </p:blipFill>
        <p:spPr bwMode="auto">
          <a:xfrm>
            <a:off x="88211" y="548680"/>
            <a:ext cx="9055790" cy="1512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вал 3"/>
          <p:cNvSpPr/>
          <p:nvPr/>
        </p:nvSpPr>
        <p:spPr>
          <a:xfrm>
            <a:off x="2051720" y="332656"/>
            <a:ext cx="3672408" cy="1152128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" name="Прямая со стрелкой 5"/>
          <p:cNvCxnSpPr>
            <a:endCxn id="4" idx="2"/>
          </p:cNvCxnSpPr>
          <p:nvPr/>
        </p:nvCxnSpPr>
        <p:spPr>
          <a:xfrm>
            <a:off x="899592" y="464751"/>
            <a:ext cx="1152128" cy="443969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09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0648"/>
            <a:ext cx="8064896" cy="6451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8193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87" t="6694" r="29367" b="31574"/>
          <a:stretch/>
        </p:blipFill>
        <p:spPr bwMode="auto">
          <a:xfrm>
            <a:off x="683568" y="260648"/>
            <a:ext cx="7776864" cy="61799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02734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dirty="0" smtClean="0"/>
              <a:t>Протестируйте пароли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55776" y="1600200"/>
            <a:ext cx="6131024" cy="4525963"/>
          </a:xfrm>
        </p:spPr>
        <p:txBody>
          <a:bodyPr/>
          <a:lstStyle/>
          <a:p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School</a:t>
            </a:r>
          </a:p>
          <a:p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School28</a:t>
            </a: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Школа28 (на англ. раскладке)</a:t>
            </a: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Учитель_года_2017 (на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англ.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раскладке)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  <a:p>
            <a:endParaRPr lang="ru-RU" dirty="0" smtClean="0">
              <a:solidFill>
                <a:schemeClr val="accent1">
                  <a:lumMod val="50000"/>
                </a:schemeClr>
              </a:solidFill>
            </a:endParaRPr>
          </a:p>
          <a:p>
            <a:endParaRPr lang="en-US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75399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977</TotalTime>
  <Words>84</Words>
  <Application>Microsoft Office PowerPoint</Application>
  <PresentationFormat>Экран (4:3)</PresentationFormat>
  <Paragraphs>29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«Кто владеет информацией, тот владеет миром».  </vt:lpstr>
      <vt:lpstr>Взлом Пентагона</vt:lpstr>
      <vt:lpstr>Презентация PowerPoint</vt:lpstr>
      <vt:lpstr>Информационная безопасность</vt:lpstr>
      <vt:lpstr>Фи́шинг (англ. phishing, от fishing — рыбная ловля, выуживание) — вид интернет-мошенничества.</vt:lpstr>
      <vt:lpstr>Презентация PowerPoint</vt:lpstr>
      <vt:lpstr>Презентация PowerPoint</vt:lpstr>
      <vt:lpstr>Презентация PowerPoint</vt:lpstr>
      <vt:lpstr>Протестируйте пароли</vt:lpstr>
      <vt:lpstr>Virus .BAT –  пакетный вирус</vt:lpstr>
      <vt:lpstr>Текстовые форматы</vt:lpstr>
      <vt:lpstr>Спасибо за внимание.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Кто владеет информацией, тот владеет миром.</dc:title>
  <dc:creator>Пользователь</dc:creator>
  <cp:lastModifiedBy>k24</cp:lastModifiedBy>
  <cp:revision>41</cp:revision>
  <dcterms:created xsi:type="dcterms:W3CDTF">2017-02-16T04:36:52Z</dcterms:created>
  <dcterms:modified xsi:type="dcterms:W3CDTF">2017-04-10T07:14:08Z</dcterms:modified>
</cp:coreProperties>
</file>